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2" r:id="rId3"/>
    <p:sldId id="260" r:id="rId4"/>
    <p:sldId id="263" r:id="rId5"/>
  </p:sldIdLst>
  <p:sldSz cx="9144000" cy="5143500" type="screen16x9"/>
  <p:notesSz cx="6807200" cy="9939338"/>
  <p:embeddedFontLst>
    <p:embeddedFont>
      <p:font typeface="에스코어 드림 4 Regular" panose="020B0503030302020204" pitchFamily="34" charset="-127"/>
      <p:regular r:id="rId6"/>
    </p:embeddedFont>
    <p:embeddedFont>
      <p:font typeface="에스코어 드림 9 Black" panose="020B0A03030302020204" pitchFamily="34" charset="-127"/>
      <p:bold r:id="rId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8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5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9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5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7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8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9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5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7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3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2F3389-86B5-4641-9B63-6622568C9C45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F241C-0434-4478-A4B9-03C77692B93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9756341-FFEB-6FA6-67CB-4C8551BD883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4" y="266567"/>
            <a:ext cx="965212" cy="391524"/>
          </a:xfrm>
          <a:prstGeom prst="rect">
            <a:avLst/>
          </a:prstGeom>
        </p:spPr>
      </p:pic>
      <p:pic>
        <p:nvPicPr>
          <p:cNvPr id="8" name="그림 7" descr="스크린샷, 그래픽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0D8CEAA9-09F3-8C41-9181-D9E91EE5ED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044"/>
            <a:ext cx="9084526" cy="279426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5775AB-FCCE-B7B6-2C8F-9A99C7E49CBC}"/>
              </a:ext>
            </a:extLst>
          </p:cNvPr>
          <p:cNvSpPr/>
          <p:nvPr userDrawn="1"/>
        </p:nvSpPr>
        <p:spPr>
          <a:xfrm>
            <a:off x="66908" y="1143000"/>
            <a:ext cx="8995317" cy="3927480"/>
          </a:xfrm>
          <a:prstGeom prst="roundRect">
            <a:avLst>
              <a:gd name="adj" fmla="val 2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6EBB80A2-0808-BEB3-BD46-6A8FD72B6D7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74" y="4461164"/>
            <a:ext cx="459121" cy="6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15;p4">
            <a:extLst>
              <a:ext uri="{FF2B5EF4-FFF2-40B4-BE49-F238E27FC236}">
                <a16:creationId xmlns:a16="http://schemas.microsoft.com/office/drawing/2014/main" id="{1C142B4F-3031-D395-7421-0802EA127B2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52" b="99093" l="1090" r="98910">
                        <a14:foregroundMark x1="8856" y1="3811" x2="2725" y2="18149"/>
                        <a14:foregroundMark x1="2725" y1="18149" x2="2589" y2="39564"/>
                        <a14:foregroundMark x1="13079" y1="2722" x2="21798" y2="2541"/>
                        <a14:foregroundMark x1="84353" y1="3337" x2="93052" y2="3448"/>
                        <a14:foregroundMark x1="21798" y1="2541" x2="80957" y2="3294"/>
                        <a14:foregroundMark x1="95944" y1="16980" x2="97820" y2="42468"/>
                        <a14:foregroundMark x1="95095" y1="5445" x2="95913" y2="16563"/>
                        <a14:foregroundMark x1="97820" y1="42468" x2="97956" y2="43013"/>
                        <a14:foregroundMark x1="64986" y1="1452" x2="24114" y2="1452"/>
                        <a14:foregroundMark x1="1362" y1="4719" x2="6676" y2="4719"/>
                        <a14:foregroundMark x1="31335" y1="3993" x2="62361" y2="4272"/>
                        <a14:foregroundMark x1="96060" y1="40661" x2="98365" y2="89292"/>
                        <a14:foregroundMark x1="93460" y1="95644" x2="97548" y2="94011"/>
                        <a14:foregroundMark x1="67030" y1="98004" x2="92234" y2="96370"/>
                        <a14:foregroundMark x1="20981" y1="98004" x2="66076" y2="96733"/>
                        <a14:foregroundMark x1="38147" y1="99093" x2="72752" y2="99274"/>
                        <a14:foregroundMark x1="2589" y1="41924" x2="2861" y2="92922"/>
                        <a14:foregroundMark x1="4223" y1="35935" x2="2589" y2="64973"/>
                        <a14:foregroundMark x1="98093" y1="2541" x2="98910" y2="30672"/>
                        <a14:foregroundMark x1="23297" y1="96189" x2="74387" y2="97278"/>
                        <a14:foregroundMark x1="66894" y1="96552" x2="72752" y2="96370"/>
                        <a14:foregroundMark x1="66213" y1="1452" x2="89101" y2="2178"/>
                        <a14:foregroundMark x1="94959" y1="12886" x2="95095" y2="19601"/>
                        <a14:foregroundMark x1="95916" y1="68718" x2="96185" y2="82396"/>
                        <a14:foregroundMark x1="95541" y1="49604" x2="95838" y2="64713"/>
                        <a14:foregroundMark x1="94959" y1="19964" x2="95192" y2="31825"/>
                        <a14:foregroundMark x1="96185" y1="82396" x2="95095" y2="86025"/>
                        <a14:foregroundMark x1="95664" y1="64702" x2="96594" y2="41924"/>
                        <a14:foregroundMark x1="94823" y1="85299" x2="95501" y2="68693"/>
                        <a14:foregroundMark x1="94903" y1="68657" x2="95095" y2="80399"/>
                        <a14:foregroundMark x1="94800" y1="62392" x2="94837" y2="64652"/>
                        <a14:foregroundMark x1="94959" y1="34483" x2="94959" y2="34483"/>
                        <a14:foregroundMark x1="65668" y1="95281" x2="65668" y2="95281"/>
                        <a14:foregroundMark x1="33106" y1="95100" x2="36512" y2="95826"/>
                        <a14:foregroundMark x1="19346" y1="95463" x2="86376" y2="96007"/>
                        <a14:foregroundMark x1="84741" y1="95100" x2="81199" y2="96733"/>
                        <a14:foregroundMark x1="75341" y1="95281" x2="83379" y2="95100"/>
                        <a14:foregroundMark x1="83379" y1="95100" x2="83651" y2="95281"/>
                        <a14:foregroundMark x1="65259" y1="95100" x2="77520" y2="95826"/>
                        <a14:foregroundMark x1="57902" y1="95463" x2="65668" y2="95463"/>
                        <a14:foregroundMark x1="51226" y1="95100" x2="66213" y2="95281"/>
                        <a14:foregroundMark x1="41008" y1="95100" x2="50545" y2="95100"/>
                        <a14:foregroundMark x1="34469" y1="95644" x2="41417" y2="95100"/>
                        <a14:backgroundMark x1="9673" y1="10526" x2="9673" y2="10526"/>
                        <a14:backgroundMark x1="12807" y1="17604" x2="72343" y2="66969"/>
                        <a14:backgroundMark x1="72343" y1="66969" x2="72888" y2="67151"/>
                        <a14:backgroundMark x1="86649" y1="18693" x2="24932" y2="79673"/>
                        <a14:backgroundMark x1="29564" y1="71688" x2="63760" y2="86751"/>
                        <a14:backgroundMark x1="11853" y1="8711" x2="71935" y2="14882"/>
                        <a14:backgroundMark x1="88828" y1="11978" x2="88828" y2="69691"/>
                        <a14:backgroundMark x1="88828" y1="69691" x2="78883" y2="82214"/>
                        <a14:backgroundMark x1="78883" y1="82214" x2="18256" y2="88748"/>
                        <a14:backgroundMark x1="18256" y1="88748" x2="10218" y2="76407"/>
                        <a14:backgroundMark x1="10218" y1="76407" x2="10899" y2="17423"/>
                        <a14:backgroundMark x1="10899" y1="17423" x2="21798" y2="8167"/>
                        <a14:backgroundMark x1="21798" y1="8167" x2="41553" y2="8167"/>
                        <a14:backgroundMark x1="29564" y1="19419" x2="74796" y2="46461"/>
                        <a14:backgroundMark x1="74796" y1="46461" x2="74796" y2="46461"/>
                        <a14:backgroundMark x1="37466" y1="23956" x2="88828" y2="22323"/>
                        <a14:backgroundMark x1="88828" y1="22323" x2="88828" y2="22323"/>
                        <a14:backgroundMark x1="93022" y1="19675" x2="93019" y2="20032"/>
                        <a14:backgroundMark x1="92127" y1="76045" x2="90054" y2="88929"/>
                        <a14:backgroundMark x1="90054" y1="88929" x2="72480" y2="90563"/>
                        <a14:backgroundMark x1="85831" y1="6352" x2="54768" y2="7985"/>
                        <a14:backgroundMark x1="10354" y1="12523" x2="11989" y2="83122"/>
                        <a14:backgroundMark x1="93460" y1="35390" x2="91008" y2="77677"/>
                        <a14:backgroundMark x1="94142" y1="34483" x2="94142" y2="34846"/>
                        <a14:backgroundMark x1="94142" y1="32486" x2="94142" y2="34483"/>
                        <a14:backgroundMark x1="94142" y1="64610" x2="94005" y2="68603"/>
                        <a14:backgroundMark x1="94147" y1="34483" x2="94278" y2="36842"/>
                        <a14:backgroundMark x1="94005" y1="31942" x2="94147" y2="34483"/>
                        <a14:backgroundMark x1="48774" y1="90018" x2="48774" y2="90018"/>
                        <a14:backgroundMark x1="38420" y1="91107" x2="66349" y2="90744"/>
                        <a14:backgroundMark x1="66349" y1="90744" x2="66757" y2="9074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807899"/>
            <a:ext cx="8161705" cy="438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E0F63-31DA-737E-5B93-C5F487EED0BE}"/>
              </a:ext>
            </a:extLst>
          </p:cNvPr>
          <p:cNvSpPr txBox="1"/>
          <p:nvPr/>
        </p:nvSpPr>
        <p:spPr>
          <a:xfrm>
            <a:off x="3870157" y="489664"/>
            <a:ext cx="1170512" cy="384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dirty="0" err="1">
                <a:solidFill>
                  <a:srgbClr val="2E2E8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작품요약서</a:t>
            </a:r>
            <a:endParaRPr lang="ko-KR" altLang="en-US" sz="1600" dirty="0">
              <a:solidFill>
                <a:srgbClr val="2E2E8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685ACB6-4F3E-9D34-CA97-36067B7698D5}"/>
              </a:ext>
            </a:extLst>
          </p:cNvPr>
          <p:cNvSpPr/>
          <p:nvPr/>
        </p:nvSpPr>
        <p:spPr>
          <a:xfrm flipH="1" flipV="1">
            <a:off x="8430322" y="-1"/>
            <a:ext cx="713678" cy="55012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18;p4">
            <a:extLst>
              <a:ext uri="{FF2B5EF4-FFF2-40B4-BE49-F238E27FC236}">
                <a16:creationId xmlns:a16="http://schemas.microsoft.com/office/drawing/2014/main" id="{08FD11F8-31B4-D73C-0564-7EA06B13D27E}"/>
              </a:ext>
            </a:extLst>
          </p:cNvPr>
          <p:cNvSpPr txBox="1"/>
          <p:nvPr/>
        </p:nvSpPr>
        <p:spPr>
          <a:xfrm>
            <a:off x="732056" y="1187151"/>
            <a:ext cx="6519171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000" b="1" kern="0" spc="-10" dirty="0">
                <a:solidFill>
                  <a:srgbClr val="000000"/>
                </a:solidFill>
                <a:effectLst/>
                <a:latin typeface="휴먼명조"/>
                <a:ea typeface="에스코어 드림 4 Regular" panose="020B0503030302020204"/>
              </a:rPr>
              <a:t>시각장애인을 위한 점자 글자 동시 학습 기기</a:t>
            </a:r>
            <a:endParaRPr lang="ko-KR" altLang="en-US" sz="1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에스코어 드림 4 Regular" panose="020B0503030302020204"/>
            </a:endParaRP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9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도담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김경현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고태희</a:t>
            </a:r>
            <a:r>
              <a:rPr lang="ko-KR" altLang="en-US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김주형 </a:t>
            </a:r>
            <a:r>
              <a:rPr lang="en-US" altLang="ko-KR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김혜인 </a:t>
            </a:r>
            <a:r>
              <a:rPr lang="en-US" altLang="ko-KR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900" kern="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석채경</a:t>
            </a:r>
            <a:r>
              <a:rPr lang="ko-KR" altLang="en-US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동서대학교</a:t>
            </a:r>
            <a:endParaRPr lang="en-US" altLang="ko-KR" sz="9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9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보건복지부 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2020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년 장애인 실태조사에 따르면 우리나라 등록 시각장애인은 약 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25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만명입니다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시각장애인 중 단 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9.6%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만이 점자를 사용할 수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점자 교과서의 인쇄 상태가 미흡하거나 정보 누락 등의 문제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,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제작 기간이 너무 오래 소요돼 실제 자료가 필요한 시기에 사용 못하는 등의 이유로 점자를 사용할 줄 모른다고 합니다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시각장애인은 시각적으로 정보를 받아들이지 못하기 때문에 교육에서 어려움을 겪고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이러한 문제를 해결하기 위해 촉각 교육이 이용되고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저희 팀 역시 이러한 교육 특성을 고려하여 촉각을 통한 글자 교육 기기를 구상하게 되었습니다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저희 팀은 한글의 초성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,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중성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,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종성을 점자와 함께 학습할 수 있는 학습 기기를 개발하였습니다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솔레노이드 </a:t>
            </a:r>
            <a:r>
              <a:rPr lang="ko-KR" altLang="en-US" sz="900" kern="0" spc="-70" dirty="0" err="1">
                <a:latin typeface="휴먼명조"/>
                <a:ea typeface="에스코어 드림 4 Regular" panose="020B0503030302020204"/>
              </a:rPr>
              <a:t>엑추에이터의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 전기신호를 받으면 수직으로 움직이는 특성을 이용하여 점자와 한글을 표현하였습니다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이를 통해 시각장애인은 올라온 솔레노이드를 만져보며 점자를 읽고 학습할 수 있으며 그 점자에 해당하는 한글을 매칭해 볼 수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솔레노이드 특성상 전류를 지속적으로 주면 다른 글자도 표현할 수 있기 때문에 한번 쓰고 버리게 되는 점자교재가 아닌 반영구적으로 사용할 수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그리고 점자 교재는 자신이 원하는 글자를 찾기 힘들지만 저희 팀이 만든 점자 학습기는 원하는 글자를 바로 출력이 가능하기 때문에 학습자로 하여금 학습하기 편리함을 제공합니다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 </a:t>
            </a:r>
            <a:r>
              <a:rPr lang="ko-KR" altLang="en-US" sz="900" kern="0" spc="-70" dirty="0">
                <a:latin typeface="휴먼명조"/>
                <a:ea typeface="에스코어 드림 4 Regular" panose="020B0503030302020204"/>
              </a:rPr>
              <a:t>저희 팀이 만든 학습기를 통해 시각장애인들이 보다 쉽고 간단하게 점자에 접근을 할 수 있을 뿐만 아니라 실제 한글과 본인이 배우는 점자와 매칭을 해봄으로써 재미와 흥미를 느낄 수 있습니다</a:t>
            </a:r>
            <a:r>
              <a:rPr lang="en-US" altLang="ko-KR" sz="900" kern="0" spc="-70" dirty="0">
                <a:latin typeface="휴먼명조"/>
                <a:ea typeface="에스코어 드림 4 Regular" panose="020B0503030302020204"/>
              </a:rPr>
              <a:t>.</a:t>
            </a:r>
            <a:endParaRPr lang="ko-KR" altLang="en-US" sz="900" kern="0" dirty="0">
              <a:latin typeface="바탕" panose="02030600000101010101" pitchFamily="18" charset="-127"/>
              <a:ea typeface="에스코어 드림 4 Regular" panose="020B0503030302020204"/>
            </a:endParaRPr>
          </a:p>
        </p:txBody>
      </p:sp>
      <p:sp>
        <p:nvSpPr>
          <p:cNvPr id="23" name="Google Shape;122;p4">
            <a:extLst>
              <a:ext uri="{FF2B5EF4-FFF2-40B4-BE49-F238E27FC236}">
                <a16:creationId xmlns:a16="http://schemas.microsoft.com/office/drawing/2014/main" id="{F6A40393-CB50-ABFF-3499-AD253E5397C2}"/>
              </a:ext>
            </a:extLst>
          </p:cNvPr>
          <p:cNvSpPr/>
          <p:nvPr/>
        </p:nvSpPr>
        <p:spPr>
          <a:xfrm>
            <a:off x="732056" y="1168454"/>
            <a:ext cx="6575710" cy="35246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  <a:sym typeface="Calibri"/>
            </a:endParaRPr>
          </a:p>
        </p:txBody>
      </p:sp>
      <p:sp>
        <p:nvSpPr>
          <p:cNvPr id="31" name="Google Shape;122;p4">
            <a:extLst>
              <a:ext uri="{FF2B5EF4-FFF2-40B4-BE49-F238E27FC236}">
                <a16:creationId xmlns:a16="http://schemas.microsoft.com/office/drawing/2014/main" id="{5C8A522C-DD2E-E5B5-51C9-C085995623F2}"/>
              </a:ext>
            </a:extLst>
          </p:cNvPr>
          <p:cNvSpPr/>
          <p:nvPr/>
        </p:nvSpPr>
        <p:spPr>
          <a:xfrm>
            <a:off x="732056" y="1610786"/>
            <a:ext cx="6575710" cy="50051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  <a:sym typeface="Calibri"/>
            </a:endParaRPr>
          </a:p>
        </p:txBody>
      </p:sp>
      <p:sp>
        <p:nvSpPr>
          <p:cNvPr id="40" name="Google Shape;122;p4">
            <a:extLst>
              <a:ext uri="{FF2B5EF4-FFF2-40B4-BE49-F238E27FC236}">
                <a16:creationId xmlns:a16="http://schemas.microsoft.com/office/drawing/2014/main" id="{2CF1AABE-CCA7-10C6-84BD-7431F180560A}"/>
              </a:ext>
            </a:extLst>
          </p:cNvPr>
          <p:cNvSpPr/>
          <p:nvPr/>
        </p:nvSpPr>
        <p:spPr>
          <a:xfrm>
            <a:off x="732056" y="2185889"/>
            <a:ext cx="6575710" cy="26945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  <a:sym typeface="Calibri"/>
            </a:endParaRPr>
          </a:p>
        </p:txBody>
      </p:sp>
      <p:pic>
        <p:nvPicPr>
          <p:cNvPr id="2" name="그래픽 4">
            <a:extLst>
              <a:ext uri="{FF2B5EF4-FFF2-40B4-BE49-F238E27FC236}">
                <a16:creationId xmlns:a16="http://schemas.microsoft.com/office/drawing/2014/main" id="{C94CAF05-108D-0625-08F2-C61CF7E4C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6320" y="302913"/>
            <a:ext cx="2184488" cy="1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BE0F63-31DA-737E-5B93-C5F487EED0BE}"/>
              </a:ext>
            </a:extLst>
          </p:cNvPr>
          <p:cNvSpPr txBox="1"/>
          <p:nvPr/>
        </p:nvSpPr>
        <p:spPr>
          <a:xfrm>
            <a:off x="3946852" y="408842"/>
            <a:ext cx="973343" cy="384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dirty="0" err="1">
                <a:solidFill>
                  <a:srgbClr val="2E2E8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endParaRPr lang="ko-KR" altLang="en-US" sz="1600" dirty="0">
              <a:solidFill>
                <a:srgbClr val="2E2E8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1A9987-F91C-A799-9AF5-8311FE4807D1}"/>
              </a:ext>
            </a:extLst>
          </p:cNvPr>
          <p:cNvSpPr/>
          <p:nvPr/>
        </p:nvSpPr>
        <p:spPr>
          <a:xfrm>
            <a:off x="378936" y="1057296"/>
            <a:ext cx="2156108" cy="27642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685ACB6-4F3E-9D34-CA97-36067B7698D5}"/>
              </a:ext>
            </a:extLst>
          </p:cNvPr>
          <p:cNvSpPr/>
          <p:nvPr/>
        </p:nvSpPr>
        <p:spPr>
          <a:xfrm flipH="1" flipV="1">
            <a:off x="8430322" y="-1"/>
            <a:ext cx="713678" cy="55012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oogle Shape;169;p7">
            <a:extLst>
              <a:ext uri="{FF2B5EF4-FFF2-40B4-BE49-F238E27FC236}">
                <a16:creationId xmlns:a16="http://schemas.microsoft.com/office/drawing/2014/main" id="{B3F42349-EDAF-BC1E-27AE-E19FC1C5D5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0657" y="1478584"/>
            <a:ext cx="6285736" cy="35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1;p7">
            <a:extLst>
              <a:ext uri="{FF2B5EF4-FFF2-40B4-BE49-F238E27FC236}">
                <a16:creationId xmlns:a16="http://schemas.microsoft.com/office/drawing/2014/main" id="{5ADE4CFA-B94D-8E2D-18F8-6E834A1AE604}"/>
              </a:ext>
            </a:extLst>
          </p:cNvPr>
          <p:cNvSpPr txBox="1"/>
          <p:nvPr/>
        </p:nvSpPr>
        <p:spPr>
          <a:xfrm>
            <a:off x="3345158" y="4532303"/>
            <a:ext cx="297561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팀원 단체사진 (1920 </a:t>
            </a:r>
            <a:r>
              <a:rPr lang="ko-KR" sz="1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x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1080</a:t>
            </a:r>
            <a:r>
              <a:rPr lang="en-US" alt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pixel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) 1장</a:t>
            </a:r>
            <a:endParaRPr sz="1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Medium" panose="02000003000000020004" pitchFamily="2" charset="-127"/>
              <a:sym typeface="Calibri"/>
            </a:endParaRPr>
          </a:p>
        </p:txBody>
      </p:sp>
      <p:pic>
        <p:nvPicPr>
          <p:cNvPr id="3" name="그래픽 4">
            <a:extLst>
              <a:ext uri="{FF2B5EF4-FFF2-40B4-BE49-F238E27FC236}">
                <a16:creationId xmlns:a16="http://schemas.microsoft.com/office/drawing/2014/main" id="{C06A0671-FE09-2E21-ADFF-913C78C6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280" y="249120"/>
            <a:ext cx="2184488" cy="159726"/>
          </a:xfrm>
          <a:prstGeom prst="rect">
            <a:avLst/>
          </a:prstGeom>
        </p:spPr>
      </p:pic>
      <p:pic>
        <p:nvPicPr>
          <p:cNvPr id="11" name="그림 10" descr="실내, 의류, 사람, 벽이(가) 표시된 사진&#10;&#10;자동 생성된 설명">
            <a:extLst>
              <a:ext uri="{FF2B5EF4-FFF2-40B4-BE49-F238E27FC236}">
                <a16:creationId xmlns:a16="http://schemas.microsoft.com/office/drawing/2014/main" id="{67D1B718-49AB-C76D-E2BC-156D13919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6" y="1478584"/>
            <a:ext cx="6285735" cy="3535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6386A-F62D-4AE9-1013-F6B86439E550}"/>
              </a:ext>
            </a:extLst>
          </p:cNvPr>
          <p:cNvSpPr txBox="1"/>
          <p:nvPr/>
        </p:nvSpPr>
        <p:spPr>
          <a:xfrm>
            <a:off x="559949" y="1051119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 단체사진</a:t>
            </a:r>
          </a:p>
        </p:txBody>
      </p:sp>
    </p:spTree>
    <p:extLst>
      <p:ext uri="{BB962C8B-B14F-4D97-AF65-F5344CB8AC3E}">
        <p14:creationId xmlns:p14="http://schemas.microsoft.com/office/powerpoint/2010/main" val="76427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1A9987-F91C-A799-9AF5-8311FE4807D1}"/>
              </a:ext>
            </a:extLst>
          </p:cNvPr>
          <p:cNvSpPr/>
          <p:nvPr/>
        </p:nvSpPr>
        <p:spPr>
          <a:xfrm>
            <a:off x="378936" y="1057296"/>
            <a:ext cx="2156108" cy="27642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685ACB6-4F3E-9D34-CA97-36067B7698D5}"/>
              </a:ext>
            </a:extLst>
          </p:cNvPr>
          <p:cNvSpPr/>
          <p:nvPr/>
        </p:nvSpPr>
        <p:spPr>
          <a:xfrm flipH="1" flipV="1">
            <a:off x="8430322" y="-1"/>
            <a:ext cx="713678" cy="55012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169;p7">
            <a:extLst>
              <a:ext uri="{FF2B5EF4-FFF2-40B4-BE49-F238E27FC236}">
                <a16:creationId xmlns:a16="http://schemas.microsoft.com/office/drawing/2014/main" id="{C378A04C-18F7-EDB0-F159-1B4FD57F10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0657" y="1478584"/>
            <a:ext cx="6285736" cy="35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1;p7">
            <a:extLst>
              <a:ext uri="{FF2B5EF4-FFF2-40B4-BE49-F238E27FC236}">
                <a16:creationId xmlns:a16="http://schemas.microsoft.com/office/drawing/2014/main" id="{E4B2F934-1FA7-77B4-FDC6-90B5CC8A4A35}"/>
              </a:ext>
            </a:extLst>
          </p:cNvPr>
          <p:cNvSpPr txBox="1"/>
          <p:nvPr/>
        </p:nvSpPr>
        <p:spPr>
          <a:xfrm>
            <a:off x="3141711" y="4695855"/>
            <a:ext cx="297561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작품사진 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(1920 </a:t>
            </a:r>
            <a:r>
              <a:rPr lang="ko-KR" sz="1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x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1080</a:t>
            </a:r>
            <a:r>
              <a:rPr lang="en-US" alt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pixel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) </a:t>
            </a:r>
            <a:r>
              <a:rPr lang="en-US" alt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1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장</a:t>
            </a:r>
            <a:endParaRPr sz="1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Medium" panose="02000003000000020004" pitchFamily="2" charset="-127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5A069-C0E9-40AF-1818-6446838074DB}"/>
              </a:ext>
            </a:extLst>
          </p:cNvPr>
          <p:cNvSpPr txBox="1"/>
          <p:nvPr/>
        </p:nvSpPr>
        <p:spPr>
          <a:xfrm>
            <a:off x="3946852" y="408842"/>
            <a:ext cx="973343" cy="384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dirty="0" err="1">
                <a:solidFill>
                  <a:srgbClr val="2E2E8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endParaRPr lang="ko-KR" altLang="en-US" sz="1600" dirty="0">
              <a:solidFill>
                <a:srgbClr val="2E2E8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래픽 4">
            <a:extLst>
              <a:ext uri="{FF2B5EF4-FFF2-40B4-BE49-F238E27FC236}">
                <a16:creationId xmlns:a16="http://schemas.microsoft.com/office/drawing/2014/main" id="{BFF1B6EA-E5B2-48BF-2F77-B27F1AA7E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280" y="249120"/>
            <a:ext cx="2184488" cy="159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6386A-F62D-4AE9-1013-F6B86439E550}"/>
              </a:ext>
            </a:extLst>
          </p:cNvPr>
          <p:cNvSpPr txBox="1"/>
          <p:nvPr/>
        </p:nvSpPr>
        <p:spPr>
          <a:xfrm>
            <a:off x="643294" y="1072114"/>
            <a:ext cx="1664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작품사진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①</a:t>
            </a:r>
            <a:endParaRPr lang="ko-KR" altLang="en-US" sz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 descr="텍스트, 예술, 디자인, 강판이(가) 표시된 사진&#10;&#10;자동 생성된 설명">
            <a:extLst>
              <a:ext uri="{FF2B5EF4-FFF2-40B4-BE49-F238E27FC236}">
                <a16:creationId xmlns:a16="http://schemas.microsoft.com/office/drawing/2014/main" id="{07F75EEB-248B-1EE6-3BB6-AE92BF093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7" y="1478584"/>
            <a:ext cx="6285736" cy="35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1A9987-F91C-A799-9AF5-8311FE4807D1}"/>
              </a:ext>
            </a:extLst>
          </p:cNvPr>
          <p:cNvSpPr/>
          <p:nvPr/>
        </p:nvSpPr>
        <p:spPr>
          <a:xfrm>
            <a:off x="378936" y="1057296"/>
            <a:ext cx="2156108" cy="27642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685ACB6-4F3E-9D34-CA97-36067B7698D5}"/>
              </a:ext>
            </a:extLst>
          </p:cNvPr>
          <p:cNvSpPr/>
          <p:nvPr/>
        </p:nvSpPr>
        <p:spPr>
          <a:xfrm flipH="1" flipV="1">
            <a:off x="8430322" y="-1"/>
            <a:ext cx="713678" cy="55012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169;p7">
            <a:extLst>
              <a:ext uri="{FF2B5EF4-FFF2-40B4-BE49-F238E27FC236}">
                <a16:creationId xmlns:a16="http://schemas.microsoft.com/office/drawing/2014/main" id="{C378A04C-18F7-EDB0-F159-1B4FD57F10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0657" y="1478584"/>
            <a:ext cx="6285736" cy="35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1;p7">
            <a:extLst>
              <a:ext uri="{FF2B5EF4-FFF2-40B4-BE49-F238E27FC236}">
                <a16:creationId xmlns:a16="http://schemas.microsoft.com/office/drawing/2014/main" id="{E4B2F934-1FA7-77B4-FDC6-90B5CC8A4A35}"/>
              </a:ext>
            </a:extLst>
          </p:cNvPr>
          <p:cNvSpPr txBox="1"/>
          <p:nvPr/>
        </p:nvSpPr>
        <p:spPr>
          <a:xfrm>
            <a:off x="3141711" y="4695855"/>
            <a:ext cx="297561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작품사진 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(1920 </a:t>
            </a:r>
            <a:r>
              <a:rPr lang="ko-KR" sz="1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x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1080</a:t>
            </a:r>
            <a:r>
              <a:rPr lang="en-US" alt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 pixel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) </a:t>
            </a:r>
            <a:r>
              <a:rPr lang="en-US" alt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1</a:t>
            </a:r>
            <a:r>
              <a:rPr lang="ko-KR" sz="1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Medium" panose="02000003000000020004" pitchFamily="2" charset="-127"/>
                <a:sym typeface="Calibri"/>
              </a:rPr>
              <a:t>장</a:t>
            </a:r>
            <a:endParaRPr sz="1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Medium" panose="02000003000000020004" pitchFamily="2" charset="-127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5A069-C0E9-40AF-1818-6446838074DB}"/>
              </a:ext>
            </a:extLst>
          </p:cNvPr>
          <p:cNvSpPr txBox="1"/>
          <p:nvPr/>
        </p:nvSpPr>
        <p:spPr>
          <a:xfrm>
            <a:off x="3946852" y="408842"/>
            <a:ext cx="973343" cy="384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dirty="0" err="1">
                <a:solidFill>
                  <a:srgbClr val="2E2E8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endParaRPr lang="ko-KR" altLang="en-US" sz="1600" dirty="0">
              <a:solidFill>
                <a:srgbClr val="2E2E8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래픽 4">
            <a:extLst>
              <a:ext uri="{FF2B5EF4-FFF2-40B4-BE49-F238E27FC236}">
                <a16:creationId xmlns:a16="http://schemas.microsoft.com/office/drawing/2014/main" id="{BFF1B6EA-E5B2-48BF-2F77-B27F1AA7E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280" y="249120"/>
            <a:ext cx="2184488" cy="15972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931FFD-4B3D-7192-078A-9BA79B87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57" y="1478584"/>
            <a:ext cx="6290219" cy="35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6386A-F62D-4AE9-1013-F6B86439E550}"/>
              </a:ext>
            </a:extLst>
          </p:cNvPr>
          <p:cNvSpPr txBox="1"/>
          <p:nvPr/>
        </p:nvSpPr>
        <p:spPr>
          <a:xfrm>
            <a:off x="643294" y="1072114"/>
            <a:ext cx="1664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첨부사진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lang="ko-KR" altLang="en-US" sz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작품사진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②</a:t>
            </a:r>
            <a:endParaRPr lang="ko-KR" altLang="en-US" sz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8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280</Words>
  <Application>Microsoft Office PowerPoint</Application>
  <PresentationFormat>화면 슬라이드 쇼(16:9)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Arial</vt:lpstr>
      <vt:lpstr>에스코어 드림 9 Black</vt:lpstr>
      <vt:lpstr>휴먼명조</vt:lpstr>
      <vt:lpstr>Aptos</vt:lpstr>
      <vt:lpstr>Pretendard Variable Medium</vt:lpstr>
      <vt:lpstr>에스코어 드림 4 Regular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heeja han</dc:creator>
  <cp:lastModifiedBy>김경현</cp:lastModifiedBy>
  <cp:revision>23</cp:revision>
  <cp:lastPrinted>2024-10-25T05:42:42Z</cp:lastPrinted>
  <dcterms:created xsi:type="dcterms:W3CDTF">2024-09-04T00:33:54Z</dcterms:created>
  <dcterms:modified xsi:type="dcterms:W3CDTF">2024-10-25T05:45:59Z</dcterms:modified>
</cp:coreProperties>
</file>